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9" r:id="rId2"/>
    <p:sldId id="290" r:id="rId3"/>
    <p:sldId id="318" r:id="rId4"/>
    <p:sldId id="303" r:id="rId5"/>
    <p:sldId id="327" r:id="rId6"/>
    <p:sldId id="325" r:id="rId7"/>
    <p:sldId id="328" r:id="rId8"/>
    <p:sldId id="326" r:id="rId9"/>
    <p:sldId id="306" r:id="rId10"/>
    <p:sldId id="308" r:id="rId11"/>
    <p:sldId id="315" r:id="rId12"/>
    <p:sldId id="316" r:id="rId13"/>
    <p:sldId id="317" r:id="rId14"/>
    <p:sldId id="26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89299" autoAdjust="0"/>
  </p:normalViewPr>
  <p:slideViewPr>
    <p:cSldViewPr snapToGrid="0">
      <p:cViewPr>
        <p:scale>
          <a:sx n="80" d="100"/>
          <a:sy n="80" d="100"/>
        </p:scale>
        <p:origin x="-510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双向图卷积：一种新的图卷积框架用于富文本网络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http://www.360doc.com/content/21/0104/20/32196507_955195154.shtml</a:t>
            </a:r>
          </a:p>
          <a:p>
            <a:r>
              <a:rPr lang="en-US" altLang="zh-CN" dirty="0" smtClean="0"/>
              <a:t>http://www.360doc.cn/mip/955195154.html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7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G=(V,E),V={}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20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http://chenhao.space/post/4d360cad.html#experiments </a:t>
            </a:r>
          </a:p>
          <a:p>
            <a:r>
              <a:rPr lang="en-US" altLang="zh-CN" dirty="0" smtClean="0"/>
              <a:t>https://blog.csdn.net/qq_37262929/article/details/108602718</a:t>
            </a:r>
          </a:p>
          <a:p>
            <a:r>
              <a:rPr lang="en-US" altLang="zh-CN" dirty="0" err="1" smtClean="0"/>
              <a:t>AutoPhrase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50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http://chenhao.space/post/4d360cad.html#experiments</a:t>
            </a:r>
          </a:p>
          <a:p>
            <a:r>
              <a:rPr lang="en-US" altLang="zh-CN" dirty="0" smtClean="0"/>
              <a:t>https://blog.csdn.net/qq_37262929/article/details/108602718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502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04890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631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0" y="1830111"/>
            <a:ext cx="1220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BiTe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-GCN: A New GCN Architecture via Bidirectional</a:t>
            </a:r>
          </a:p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Convolution of Topology and Features on Text-Rich Networks</a:t>
            </a: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/>
              <a:t/>
            </a:r>
            <a:br>
              <a:rPr lang="en-US" altLang="zh-CN" sz="3600" dirty="0"/>
            </a:b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DE2F1C98-2A15-41DE-9447-2030446CA614}"/>
              </a:ext>
            </a:extLst>
          </p:cNvPr>
          <p:cNvSpPr/>
          <p:nvPr/>
        </p:nvSpPr>
        <p:spPr>
          <a:xfrm>
            <a:off x="997023" y="5066552"/>
            <a:ext cx="10614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(WSDM-2021)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7F7CA746-309B-0C48-AE11-59E55F13B66D}"/>
              </a:ext>
            </a:extLst>
          </p:cNvPr>
          <p:cNvSpPr txBox="1"/>
          <p:nvPr/>
        </p:nvSpPr>
        <p:spPr>
          <a:xfrm>
            <a:off x="7749956" y="5528218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Ling Zhu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3624691"/>
            <a:ext cx="86963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9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33588"/>
            <a:ext cx="60960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3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07" y="1792123"/>
            <a:ext cx="66389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2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23" y="1818348"/>
            <a:ext cx="84391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9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65" y="1954666"/>
            <a:ext cx="9842398" cy="385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3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8000" b="0" dirty="0" smtClean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29211" y="1017284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" y="1879468"/>
            <a:ext cx="4807712" cy="32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本框 21">
            <a:extLst>
              <a:ext uri="{FF2B5EF4-FFF2-40B4-BE49-F238E27FC236}">
                <a16:creationId xmlns="" xmlns:a16="http://schemas.microsoft.com/office/drawing/2014/main" id="{5A501EAF-49F3-5942-9661-6EA1CA15E05E}"/>
              </a:ext>
            </a:extLst>
          </p:cNvPr>
          <p:cNvSpPr txBox="1"/>
          <p:nvPr/>
        </p:nvSpPr>
        <p:spPr>
          <a:xfrm>
            <a:off x="5734788" y="2113208"/>
            <a:ext cx="3657600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en-US" altLang="zh-CN" sz="4000" dirty="0" smtClean="0"/>
              <a:t>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Motivation</a:t>
            </a: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Approach</a:t>
            </a: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Experiments</a:t>
            </a:r>
          </a:p>
          <a:p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78" y="3108399"/>
            <a:ext cx="5539190" cy="191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53974" y="1378734"/>
            <a:ext cx="3013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Text-rich Network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25" y="1901953"/>
            <a:ext cx="3826947" cy="458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564450" y="1781298"/>
            <a:ext cx="3945701" cy="156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3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997839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Current issue:</a:t>
            </a:r>
          </a:p>
          <a:p>
            <a:endParaRPr lang="en-US" altLang="zh-C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l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Existing GCNs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rely heavily on the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local 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homophily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of topology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that is, neighborhoods should be similar,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 very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strong assumption in many real-world text-rich networks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>
              <a:buFont typeface="Wingdings" pitchFamily="2" charset="2"/>
              <a:buChar char="l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Existing methods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ignore the local text information that reﬂects the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semantics expressed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in natural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language.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Motivation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2492322"/>
            <a:ext cx="12191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To solve these limitations, we propose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BiTe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-GCN, a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novel GCN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architecture modeling via bidirectional convolution of topology and features on text-rich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networks.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76" y="1521155"/>
            <a:ext cx="89058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67" y="5924427"/>
            <a:ext cx="98869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4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430" y="3931757"/>
            <a:ext cx="4729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Bi-typed Network Construction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428" y="4454977"/>
            <a:ext cx="3143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Word Network Construction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18871" y="5578967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Whole Network Completion</a:t>
            </a:r>
            <a:endParaRPr lang="zh-CN" alt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7" y="4786578"/>
            <a:ext cx="12001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7" y="5948299"/>
            <a:ext cx="19716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34" y="6253966"/>
            <a:ext cx="30575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7" y="6553200"/>
            <a:ext cx="4000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72908"/>
            <a:ext cx="90582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118871" y="5119060"/>
            <a:ext cx="8162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For example, “</a:t>
            </a:r>
            <a:r>
              <a:rPr lang="en-US" altLang="zh-CN" sz="1600" dirty="0" err="1"/>
              <a:t>text_mining</a:t>
            </a:r>
            <a:r>
              <a:rPr lang="en-US" altLang="zh-CN" sz="1600" dirty="0"/>
              <a:t>” </a:t>
            </a:r>
            <a:r>
              <a:rPr lang="en-US" altLang="zh-CN" sz="1600" dirty="0" smtClean="0"/>
              <a:t>and “</a:t>
            </a:r>
            <a:r>
              <a:rPr lang="en-US" altLang="zh-CN" sz="1600" dirty="0" err="1" smtClean="0"/>
              <a:t>data_mining</a:t>
            </a:r>
            <a:r>
              <a:rPr lang="en-US" altLang="zh-CN" sz="1600" dirty="0"/>
              <a:t>” are connected since they share the word “mining”.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74977" y="5884634"/>
                <a:ext cx="10568534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𝑐𝑜𝑠𝑖𝑛𝑒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,if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𝑑</m:t>
                        </m:r>
                        <m:r>
                          <a:rPr lang="en-US" altLang="zh-CN" i="1">
                            <a:latin typeface="Cambria Math"/>
                          </a:rPr>
                          <m:t>h𝑖𝑔h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r>
                      <a:rPr lang="en-US" altLang="zh-CN" b="0" i="1" smtClean="0">
                        <a:latin typeface="Cambria Math"/>
                      </a:rPr>
                      <m:t>𝑡h𝑒𝑛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r>
                      <a:rPr lang="en-US" altLang="zh-CN" b="0" i="1" smtClean="0">
                        <a:latin typeface="Cambria Math"/>
                      </a:rPr>
                      <m:t>𝑎𝑑𝑑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r>
                      <a:rPr lang="en-US" altLang="zh-CN" b="0" i="1" smtClean="0">
                        <a:latin typeface="Cambria Math"/>
                      </a:rPr>
                      <m:t>𝑛𝑒𝑤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r>
                      <a:rPr lang="en-US" altLang="zh-CN" b="0" i="1" smtClean="0">
                        <a:latin typeface="Cambria Math"/>
                      </a:rPr>
                      <m:t>𝑒𝑑𝑔𝑒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r>
                      <a:rPr lang="en-US" altLang="zh-CN" b="0" i="1" smtClean="0">
                        <a:latin typeface="Cambria Math"/>
                      </a:rPr>
                      <m:t>𝑏𝑒𝑡𝑤𝑒𝑒𝑛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1 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𝑎𝑛𝑑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𝑑𝑙𝑜𝑤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r>
                      <a:rPr lang="en-US" altLang="zh-CN" b="0" i="1" smtClean="0">
                        <a:latin typeface="Cambria Math"/>
                      </a:rPr>
                      <m:t>𝑑𝑒𝑙𝑒𝑡𝑒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r>
                      <a:rPr lang="en-US" altLang="zh-CN" b="0" i="1" smtClean="0">
                        <a:latin typeface="Cambria Math"/>
                      </a:rPr>
                      <m:t>𝑡h𝑖𝑠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r>
                      <a:rPr lang="en-US" altLang="zh-CN" b="0" i="1" smtClean="0">
                        <a:latin typeface="Cambria Math"/>
                      </a:rPr>
                      <m:t>𝑒𝑑𝑔𝑒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977" y="5884634"/>
                <a:ext cx="10568534" cy="391902"/>
              </a:xfrm>
              <a:prstGeom prst="rect">
                <a:avLst/>
              </a:prstGeom>
              <a:blipFill rotWithShape="1">
                <a:blip r:embed="rId8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668332" y="4824309"/>
                <a:ext cx="8764451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dirty="0" smtClean="0"/>
                  <a:t>=similarity(word_1</a:t>
                </a:r>
                <a:r>
                  <a:rPr lang="en-US" altLang="zh-CN" dirty="0"/>
                  <a:t>, word_2</a:t>
                </a:r>
                <a:r>
                  <a:rPr lang="en-US" altLang="zh-CN" dirty="0" smtClean="0"/>
                  <a:t>),if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𝑤h𝑖𝑔h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r>
                      <a:rPr lang="en-US" altLang="zh-CN" b="0" i="1" smtClean="0">
                        <a:latin typeface="Cambria Math"/>
                      </a:rPr>
                      <m:t>𝑎𝑑𝑑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r>
                      <a:rPr lang="en-US" altLang="zh-CN" b="0" i="1" smtClean="0">
                        <a:latin typeface="Cambria Math"/>
                      </a:rPr>
                      <m:t>𝑛𝑒𝑤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r>
                      <a:rPr lang="en-US" altLang="zh-CN" b="0" i="1" smtClean="0">
                        <a:latin typeface="Cambria Math"/>
                      </a:rPr>
                      <m:t>𝑒𝑑𝑔𝑒</m:t>
                    </m:r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r>
                      <a:rPr lang="en-US" altLang="zh-CN" b="0" i="1" smtClean="0">
                        <a:latin typeface="Cambria Math"/>
                      </a:rPr>
                      <m:t>𝑖𝑓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𝑙𝑜𝑤</m:t>
                        </m:r>
                      </m:sub>
                    </m:sSub>
                  </m:oMath>
                </a14:m>
                <a:r>
                  <a:rPr lang="en-US" altLang="zh-CN" dirty="0" smtClean="0"/>
                  <a:t>,delete edge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332" y="4824309"/>
                <a:ext cx="8764451" cy="391902"/>
              </a:xfrm>
              <a:prstGeom prst="rect">
                <a:avLst/>
              </a:prstGeom>
              <a:blipFill rotWithShape="1">
                <a:blip r:embed="rId9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5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1" y="1887928"/>
            <a:ext cx="88963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399791" y="3707099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Joint Convolution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1" y="4609852"/>
            <a:ext cx="35528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1" y="5697434"/>
            <a:ext cx="36099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5" y="6183209"/>
            <a:ext cx="43624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06" y="3900362"/>
            <a:ext cx="31337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31" y="4347915"/>
            <a:ext cx="33147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256" y="5165704"/>
            <a:ext cx="32289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585863" y="4068121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same type of sub-network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5863" y="5168074"/>
            <a:ext cx="3062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diﬀerent types of sub-networks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90" y="5056288"/>
            <a:ext cx="10572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253531" y="3891765"/>
            <a:ext cx="3314700" cy="18168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3174127" y="4871790"/>
            <a:ext cx="1956013" cy="10685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7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294" y="2343150"/>
            <a:ext cx="50101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8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43776</TotalTime>
  <Words>336</Words>
  <Application>Microsoft Office PowerPoint</Application>
  <PresentationFormat>自定义</PresentationFormat>
  <Paragraphs>65</Paragraphs>
  <Slides>14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PowerPoint 演示文稿</vt:lpstr>
      <vt:lpstr>PowerPoint 演示文稿</vt:lpstr>
      <vt:lpstr>Introduction</vt:lpstr>
      <vt:lpstr>Introduction</vt:lpstr>
      <vt:lpstr>Motivation</vt:lpstr>
      <vt:lpstr>Approach</vt:lpstr>
      <vt:lpstr>Approach</vt:lpstr>
      <vt:lpstr>Approach</vt:lpstr>
      <vt:lpstr>Experiments </vt:lpstr>
      <vt:lpstr>Experiments </vt:lpstr>
      <vt:lpstr>Experiments </vt:lpstr>
      <vt:lpstr>Experiments </vt:lpstr>
      <vt:lpstr>Experiments 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ThinkPad</cp:lastModifiedBy>
  <cp:revision>1270</cp:revision>
  <dcterms:created xsi:type="dcterms:W3CDTF">2017-04-22T07:59:29Z</dcterms:created>
  <dcterms:modified xsi:type="dcterms:W3CDTF">2021-03-27T13:57:30Z</dcterms:modified>
</cp:coreProperties>
</file>